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9" r:id="rId4"/>
    <p:sldId id="289" r:id="rId5"/>
    <p:sldId id="290" r:id="rId6"/>
    <p:sldId id="291" r:id="rId7"/>
    <p:sldId id="292" r:id="rId8"/>
    <p:sldId id="300" r:id="rId9"/>
    <p:sldId id="301" r:id="rId10"/>
    <p:sldId id="293" r:id="rId11"/>
    <p:sldId id="294" r:id="rId12"/>
    <p:sldId id="299" r:id="rId13"/>
    <p:sldId id="295" r:id="rId14"/>
    <p:sldId id="296" r:id="rId15"/>
    <p:sldId id="303" r:id="rId16"/>
    <p:sldId id="304" r:id="rId17"/>
    <p:sldId id="305" r:id="rId18"/>
    <p:sldId id="260" r:id="rId19"/>
    <p:sldId id="262" r:id="rId20"/>
    <p:sldId id="267" r:id="rId21"/>
    <p:sldId id="265" r:id="rId22"/>
    <p:sldId id="264" r:id="rId23"/>
    <p:sldId id="266" r:id="rId24"/>
    <p:sldId id="268" r:id="rId25"/>
    <p:sldId id="270" r:id="rId26"/>
    <p:sldId id="269" r:id="rId27"/>
    <p:sldId id="298" r:id="rId28"/>
    <p:sldId id="272" r:id="rId29"/>
    <p:sldId id="273" r:id="rId30"/>
    <p:sldId id="271" r:id="rId31"/>
    <p:sldId id="274" r:id="rId32"/>
    <p:sldId id="275" r:id="rId33"/>
    <p:sldId id="276" r:id="rId34"/>
    <p:sldId id="277" r:id="rId35"/>
    <p:sldId id="278" r:id="rId36"/>
    <p:sldId id="288" r:id="rId37"/>
    <p:sldId id="308" r:id="rId38"/>
    <p:sldId id="279" r:id="rId39"/>
    <p:sldId id="307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C1"/>
    <a:srgbClr val="800000"/>
    <a:srgbClr val="008000"/>
    <a:srgbClr val="0066FF"/>
    <a:srgbClr val="0033CC"/>
    <a:srgbClr val="0000FF"/>
    <a:srgbClr val="000066"/>
    <a:srgbClr val="1B086E"/>
    <a:srgbClr val="0033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D996-47E1-4465-BBED-F7F3F2959E0C}" type="datetimeFigureOut">
              <a:rPr lang="fr-FR" smtClean="0"/>
              <a:t>26/06/2012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47731-79C5-4B12-9D63-8842B73FBC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558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2ADC9-6D76-4AE6-8225-8F4FC4A99D70}" type="datetimeFigureOut">
              <a:rPr lang="fr-FR" smtClean="0"/>
              <a:t>26/06/2012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D1AB-6422-48C8-8FF1-63C38556D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47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D1AB-6422-48C8-8FF1-63C38556DA4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603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D1AB-6422-48C8-8FF1-63C38556DA4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133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D1AB-6422-48C8-8FF1-63C38556DA4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133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D1AB-6422-48C8-8FF1-63C38556DA40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13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D1AB-6422-48C8-8FF1-63C38556DA4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13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D1AB-6422-48C8-8FF1-63C38556DA4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13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D1AB-6422-48C8-8FF1-63C38556DA4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13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D1AB-6422-48C8-8FF1-63C38556DA4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133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D1AB-6422-48C8-8FF1-63C38556DA4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13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D1AB-6422-48C8-8FF1-63C38556DA4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13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D1AB-6422-48C8-8FF1-63C38556DA4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133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D1AB-6422-48C8-8FF1-63C38556DA4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13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9593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4751E-6822-4791-89F5-9D4ABB45336E}" type="datetime1">
              <a:rPr lang="fr-FR" smtClean="0"/>
              <a:t>26/06/2012</a:t>
            </a:fld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5576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Conférence  FXCM du 29 juin 2012</a:t>
            </a:r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3925F-1427-40D9-95AA-AC98A9D009F1}" type="slidenum">
              <a:rPr lang="fr-FR" smtClean="0"/>
              <a:pPr/>
              <a:t>‹N°›</a:t>
            </a:fld>
            <a:r>
              <a:rPr lang="fr-FR" dirty="0" smtClean="0"/>
              <a:t>/39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9593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EA4F-FC86-49EC-8C9E-5DA2CB4A0F86}" type="datetime1">
              <a:rPr lang="fr-FR" smtClean="0"/>
              <a:t>26/06/2012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5576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Conférence  FXCM du 29 juin 2012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3925F-1427-40D9-95AA-AC98A9D009F1}" type="slidenum">
              <a:rPr lang="fr-FR" smtClean="0"/>
              <a:pPr/>
              <a:t>‹N°›</a:t>
            </a:fld>
            <a:r>
              <a:rPr lang="fr-FR" dirty="0" smtClean="0"/>
              <a:t>/39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9593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03BF3-01A3-4018-AB15-CF925B15D68E}" type="datetime1">
              <a:rPr lang="fr-FR" smtClean="0"/>
              <a:t>26/06/2012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5576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Conférence  FXCM du 29 juin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3925F-1427-40D9-95AA-AC98A9D009F1}" type="slidenum">
              <a:rPr lang="fr-FR" smtClean="0"/>
              <a:pPr/>
              <a:t>‹N°›</a:t>
            </a:fld>
            <a:r>
              <a:rPr lang="fr-FR" dirty="0" smtClean="0"/>
              <a:t>/39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 t="4691" r="12867" b="27201"/>
          <a:stretch/>
        </p:blipFill>
        <p:spPr>
          <a:xfrm>
            <a:off x="57022" y="116632"/>
            <a:ext cx="1043663" cy="77662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79512" y="1196752"/>
            <a:ext cx="380697" cy="5661248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560208" y="1124744"/>
            <a:ext cx="380697" cy="1656184"/>
          </a:xfrm>
          <a:prstGeom prst="rect">
            <a:avLst/>
          </a:prstGeom>
          <a:solidFill>
            <a:srgbClr val="0000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rectangle 13"/>
          <p:cNvSpPr/>
          <p:nvPr userDrawn="1"/>
        </p:nvSpPr>
        <p:spPr>
          <a:xfrm flipH="1">
            <a:off x="179512" y="1124744"/>
            <a:ext cx="380696" cy="72008"/>
          </a:xfrm>
          <a:prstGeom prst="rtTriangl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rectangle 14"/>
          <p:cNvSpPr/>
          <p:nvPr userDrawn="1"/>
        </p:nvSpPr>
        <p:spPr>
          <a:xfrm flipH="1">
            <a:off x="560208" y="1052736"/>
            <a:ext cx="380696" cy="72008"/>
          </a:xfrm>
          <a:prstGeom prst="rtTriangle">
            <a:avLst/>
          </a:prstGeom>
          <a:solidFill>
            <a:srgbClr val="0000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/>
          <p:cNvSpPr/>
          <p:nvPr userDrawn="1"/>
        </p:nvSpPr>
        <p:spPr>
          <a:xfrm rot="10800000" flipH="1">
            <a:off x="560209" y="2780928"/>
            <a:ext cx="380696" cy="72008"/>
          </a:xfrm>
          <a:prstGeom prst="rtTriangle">
            <a:avLst/>
          </a:prstGeom>
          <a:solidFill>
            <a:srgbClr val="0000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e la date 3"/>
          <p:cNvSpPr>
            <a:spLocks noGrp="1"/>
          </p:cNvSpPr>
          <p:nvPr userDrawn="1">
            <p:ph type="dt" sz="half" idx="2"/>
          </p:nvPr>
        </p:nvSpPr>
        <p:spPr>
          <a:xfrm>
            <a:off x="399593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36764-855F-4B11-8C5D-F939F867625D}" type="datetime1">
              <a:rPr lang="fr-FR" smtClean="0"/>
              <a:t>26/06/2012</a:t>
            </a:fld>
            <a:endParaRPr lang="fr-FR" dirty="0"/>
          </a:p>
        </p:txBody>
      </p:sp>
      <p:sp>
        <p:nvSpPr>
          <p:cNvPr id="23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755576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Conférence  FXCM du 29 juin 2012</a:t>
            </a:r>
          </a:p>
        </p:txBody>
      </p:sp>
      <p:sp>
        <p:nvSpPr>
          <p:cNvPr id="24" name="Espace réservé du numéro de diapositive 5"/>
          <p:cNvSpPr>
            <a:spLocks noGrp="1"/>
          </p:cNvSpPr>
          <p:nvPr userDrawn="1"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3925F-1427-40D9-95AA-AC98A9D009F1}" type="slidenum">
              <a:rPr lang="fr-FR" smtClean="0"/>
              <a:pPr/>
              <a:t>‹N°›</a:t>
            </a:fld>
            <a:r>
              <a:rPr lang="fr-FR" dirty="0" smtClean="0"/>
              <a:t>/39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satelysfx.com/" TargetMode="External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xcm.fr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dailyfx.com/francai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hyperlink" Target="http://www.metaquotes.net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metatrader4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://www.satelysfx.com/formations/mt4" TargetMode="External"/><Relationship Id="rId7" Type="http://schemas.openxmlformats.org/officeDocument/2006/relationships/hyperlink" Target="http://www.satelysfx.com/programmation/Descript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orexforums.dailyfx.com/systemes-automatises-expert-advisors-robots-de-trading/" TargetMode="External"/><Relationship Id="rId5" Type="http://schemas.openxmlformats.org/officeDocument/2006/relationships/hyperlink" Target="http://www.trader-forex.fr/metatrader" TargetMode="External"/><Relationship Id="rId4" Type="http://schemas.openxmlformats.org/officeDocument/2006/relationships/hyperlink" Target="http://www.amazon.fr/Programmer-En-Mql4-Henri-Baltzer/dp/1447714075/ref=sr_1_10?ie=UTF8&amp;qid=1339496362&amp;sr=8-10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4.fxcorporate.com/fxtr/?ib=Satelys_Mt4" TargetMode="External"/><Relationship Id="rId2" Type="http://schemas.openxmlformats.org/officeDocument/2006/relationships/hyperlink" Target="http://www.fxcm.fr/metatrader.jsp/?ib=Satelys_Mt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36.png"/><Relationship Id="rId4" Type="http://schemas.openxmlformats.org/officeDocument/2006/relationships/image" Target="../media/image35.tm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bis.org/publ/mktc05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atelysfx.com/programmation/Descrip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xcm.fr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://www.fxcm.fr/metatrader.jsp" TargetMode="Externa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872816" y="593254"/>
            <a:ext cx="6406480" cy="197165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Initiation au trading automatique et </a:t>
            </a:r>
            <a:r>
              <a:rPr lang="fr-F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semi-automatique avec Metatrader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52337" y="-785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Point de marché trimestriel FXCM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52337" y="422282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Nicolas ALEKSY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3"/>
              </a:rPr>
              <a:t>www.satelysfx.com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59" y="2955032"/>
            <a:ext cx="2028825" cy="762000"/>
          </a:xfrm>
          <a:prstGeom prst="rect">
            <a:avLst/>
          </a:prstGeom>
        </p:spPr>
      </p:pic>
      <p:pic>
        <p:nvPicPr>
          <p:cNvPr id="8" name="Image 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60" y="2955032"/>
            <a:ext cx="2562335" cy="711760"/>
          </a:xfrm>
          <a:prstGeom prst="rect">
            <a:avLst/>
          </a:prstGeom>
        </p:spPr>
      </p:pic>
      <p:pic>
        <p:nvPicPr>
          <p:cNvPr id="9" name="Image 8">
            <a:hlinkClick r:id="rId3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72" y="5013176"/>
            <a:ext cx="1950487" cy="161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5382582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 avantages : </a:t>
            </a:r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fr-FR" sz="2000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Pas besoin d’être devant l’écran en permanence 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 PC n’a pas d’émotion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backtests quantifient rapidement l’efficacité d’une stratégie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puissance de calcul des ordinateurs permet d’analyser simultanément un grand nombre de valeurs sur plusieurs marchés.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Trading automatique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68760"/>
            <a:ext cx="1640651" cy="1512600"/>
          </a:xfrm>
          <a:prstGeom prst="rect">
            <a:avLst/>
          </a:prstGeom>
        </p:spPr>
      </p:pic>
      <p:pic>
        <p:nvPicPr>
          <p:cNvPr id="2" name="Image 1" descr="70043845: FXCM MetaTrader 4 - Compte Démo - [EURUSD,H1]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t="16666" r="2161" b="3833"/>
          <a:stretch/>
        </p:blipFill>
        <p:spPr>
          <a:xfrm>
            <a:off x="6987108" y="3334638"/>
            <a:ext cx="1749211" cy="161387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10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2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531057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 inconvénients : 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Pas d’intelligence propre donc pas de capacité d’adaptation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Nécessite une compétence en programmation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Aucun système n’est éternel donc implique un suivi et une recherche permanente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Tout n’est pas programmable.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Trading automatique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50" y="3180750"/>
            <a:ext cx="1030564" cy="154330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6784861" y="1146545"/>
            <a:ext cx="2248142" cy="1218729"/>
            <a:chOff x="6766615" y="1029167"/>
            <a:chExt cx="2248142" cy="1218729"/>
          </a:xfrm>
        </p:grpSpPr>
        <p:pic>
          <p:nvPicPr>
            <p:cNvPr id="2" name="Image 1" descr="70245487: FXCM MetaTrader 4 - Compte Démo - [EURCHF,Weekly]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52" t="28800" b="35892"/>
            <a:stretch/>
          </p:blipFill>
          <p:spPr>
            <a:xfrm>
              <a:off x="6766615" y="1029167"/>
              <a:ext cx="2248142" cy="1165454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7830616" y="1940119"/>
              <a:ext cx="958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EURCHF</a:t>
              </a:r>
              <a:endParaRPr lang="fr-F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11</a:t>
            </a:fld>
            <a:r>
              <a:rPr lang="fr-FR" smtClean="0"/>
              <a:t>/39</a:t>
            </a:r>
            <a:endParaRPr lang="fr-FR" dirty="0"/>
          </a:p>
        </p:txBody>
      </p:sp>
      <p:pic>
        <p:nvPicPr>
          <p:cNvPr id="9" name="Image 8" descr="Forex @ DailyFX - Calendrier économique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6" t="46537" r="43265" b="36265"/>
          <a:stretch/>
        </p:blipFill>
        <p:spPr>
          <a:xfrm>
            <a:off x="5832603" y="5142677"/>
            <a:ext cx="320040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25479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Conclusions: </a:t>
            </a:r>
          </a:p>
          <a:p>
            <a:pPr algn="l"/>
            <a:endParaRPr lang="fr-FR" sz="2000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Programmer une machine qui trade selon ses règles.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Pas d’émotion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Pas besoin de repos</a:t>
            </a:r>
            <a:endParaRPr lang="fr-F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6575" lvl="1"/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Accessible à tous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 ordinateur et une connexion internet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Trading manuel + programmation</a:t>
            </a:r>
            <a:endParaRPr lang="fr-F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Cela suppose quand même de faire confiance à la machine que l’on a programmée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Trading automatique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71392" y="4941168"/>
            <a:ext cx="3636912" cy="646331"/>
          </a:xfrm>
          <a:prstGeom prst="rect">
            <a:avLst/>
          </a:prstGeom>
          <a:solidFill>
            <a:srgbClr val="800000">
              <a:alpha val="32000"/>
            </a:srgbClr>
          </a:solidFill>
          <a:ln w="127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L’alternative pourrait être le trading semi-automatique</a:t>
            </a:r>
            <a:endParaRPr lang="fr-FR" dirty="0"/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2215218" y="5138919"/>
            <a:ext cx="1009650" cy="250825"/>
          </a:xfrm>
          <a:prstGeom prst="rightArrow">
            <a:avLst>
              <a:gd name="adj1" fmla="val 50000"/>
              <a:gd name="adj2" fmla="val 100633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12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31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Trading semi-automatique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397670" y="2060848"/>
            <a:ext cx="7594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Définition: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Qu’est ce que le trading semi-automatique ?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qui s’adresse-t-il ?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Avantages </a:t>
            </a:r>
            <a:r>
              <a:rPr lang="fr-FR" sz="20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inconvénients : 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Quels sont ses atouts ?</a:t>
            </a:r>
            <a:endParaRPr lang="fr-F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Quelles sont ses limites 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13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88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326798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Qu’est-ce que c’est ?</a:t>
            </a:r>
          </a:p>
          <a:p>
            <a:pPr algn="l"/>
            <a:endParaRPr lang="fr-FR" sz="2000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Tout ce qu’apporte la programmation excepté le passage des ordres : 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Des outils d’analyse graphique des marchés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Des indicateurs personnalisés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Des systèmes d’alerte (visuelle, sonore, mail)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L’automatisation de certaines tâches rébarbatives du trading</a:t>
            </a:r>
          </a:p>
          <a:p>
            <a:pPr marL="993775" lvl="2"/>
            <a:endParaRPr lang="fr-FR" sz="1600" dirty="0">
              <a:latin typeface="Times New Roman" pitchFamily="18" charset="0"/>
              <a:cs typeface="Times New Roman" pitchFamily="18" charset="0"/>
            </a:endParaRPr>
          </a:p>
          <a:p>
            <a:pPr marL="822325" lvl="1" indent="-285750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C’est le trader qui clique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279525" lvl="2" indent="-285750">
              <a:buFont typeface="Wingdings" pitchFamily="2" charset="2"/>
              <a:buChar char="ü"/>
            </a:pPr>
            <a:endParaRPr lang="fr-FR" sz="1600" dirty="0">
              <a:latin typeface="Times New Roman" pitchFamily="18" charset="0"/>
              <a:cs typeface="Times New Roman" pitchFamily="18" charset="0"/>
            </a:endParaRPr>
          </a:p>
          <a:p>
            <a:pPr marL="1279525" lvl="2" indent="-285750">
              <a:buFont typeface="Wingdings" pitchFamily="2" charset="2"/>
              <a:buChar char="ü"/>
            </a:pP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279525" lvl="2" indent="-285750">
              <a:buFont typeface="Wingdings" pitchFamily="2" charset="2"/>
              <a:buChar char="ü"/>
            </a:pPr>
            <a:endParaRPr lang="fr-FR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r-FR" sz="2000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sz="20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qui s’adresse-t-il </a:t>
            </a:r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Tout trader souhaitant conserver la décision finale </a:t>
            </a:r>
            <a:endParaRPr lang="fr-FR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Tout trader souhaitant déléguer certaines tâches</a:t>
            </a:r>
          </a:p>
          <a:p>
            <a:pPr marL="1279525" lvl="2" indent="-285750">
              <a:buFont typeface="Wingdings" pitchFamily="2" charset="2"/>
              <a:buChar char="ü"/>
            </a:pP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Trading semi-automatique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35896" y="3528900"/>
            <a:ext cx="3636912" cy="646331"/>
          </a:xfrm>
          <a:prstGeom prst="rect">
            <a:avLst/>
          </a:prstGeom>
          <a:solidFill>
            <a:srgbClr val="800000">
              <a:alpha val="32000"/>
            </a:srgbClr>
          </a:solidFill>
          <a:ln w="127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atouts de l’automatisation sans les inconvénients !</a:t>
            </a:r>
            <a:endParaRPr lang="fr-FR" dirty="0"/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2179722" y="3726651"/>
            <a:ext cx="1009650" cy="250825"/>
          </a:xfrm>
          <a:prstGeom prst="rightArrow">
            <a:avLst>
              <a:gd name="adj1" fmla="val 50000"/>
              <a:gd name="adj2" fmla="val 100633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14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7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25479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 avantages :</a:t>
            </a:r>
          </a:p>
          <a:p>
            <a:pPr algn="l"/>
            <a:endParaRPr lang="fr-FR" sz="2000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Remplace une partie du travail du trader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Repérer des configurations graphiques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Calculer un indicateur personnalisé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Mesurer et tracer des données d’analyse technique (support, résistance, ratio de </a:t>
            </a:r>
            <a:r>
              <a:rPr lang="fr-FR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Fibonacci</a:t>
            </a: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…)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Adapter le money management</a:t>
            </a:r>
          </a:p>
          <a:p>
            <a:pPr marL="1279525" lvl="2" indent="-285750">
              <a:buFont typeface="Wingdings" pitchFamily="2" charset="2"/>
              <a:buChar char="ü"/>
            </a:pP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68413" lvl="2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Facilite les opérations de trading :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Placer ou modifier SL et/ou TP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Vider le carnet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Émettre plusieurs ordres en même temps</a:t>
            </a:r>
          </a:p>
          <a:p>
            <a:pPr marL="993775" lvl="2"/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93775" lvl="2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Alerte le trader :</a:t>
            </a:r>
            <a:endParaRPr lang="fr-F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Alerte mail 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Alerte sonore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Alerte visuelle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Trading semi-automatique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15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2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2547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 inconvénients :</a:t>
            </a:r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Nécessite une compétence en programmation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Trading semi-automatique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07316" y="4942909"/>
            <a:ext cx="4338776" cy="646331"/>
          </a:xfrm>
          <a:prstGeom prst="rect">
            <a:avLst/>
          </a:prstGeom>
          <a:solidFill>
            <a:srgbClr val="800000">
              <a:alpha val="32000"/>
            </a:srgbClr>
          </a:solidFill>
          <a:ln w="127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Apprendre un langage de programmation OU faire programmer par un professionnel.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2161426" y="5140661"/>
            <a:ext cx="1009650" cy="250825"/>
          </a:xfrm>
          <a:prstGeom prst="rightArrow">
            <a:avLst>
              <a:gd name="adj1" fmla="val 50000"/>
              <a:gd name="adj2" fmla="val 100633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563438" y="2779701"/>
            <a:ext cx="1382654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SPEAK MQL4 ?</a:t>
            </a:r>
            <a:endParaRPr lang="fr-FR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161426" y="2451974"/>
            <a:ext cx="2102952" cy="1578783"/>
            <a:chOff x="3311860" y="763588"/>
            <a:chExt cx="2751024" cy="2330184"/>
          </a:xfrm>
        </p:grpSpPr>
        <p:sp>
          <p:nvSpPr>
            <p:cNvPr id="14" name="ZoneTexte 13"/>
            <p:cNvSpPr txBox="1"/>
            <p:nvPr/>
          </p:nvSpPr>
          <p:spPr>
            <a:xfrm>
              <a:off x="4211960" y="763588"/>
              <a:ext cx="720080" cy="408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TICK 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046225" y="2684939"/>
              <a:ext cx="1051550" cy="408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Acheter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3311860" y="1600746"/>
              <a:ext cx="2520280" cy="408832"/>
              <a:chOff x="3275856" y="1588150"/>
              <a:chExt cx="2520280" cy="408832"/>
            </a:xfrm>
          </p:grpSpPr>
          <p:sp>
            <p:nvSpPr>
              <p:cNvPr id="22" name="ZoneTexte 21"/>
              <p:cNvSpPr txBox="1"/>
              <p:nvPr/>
            </p:nvSpPr>
            <p:spPr>
              <a:xfrm>
                <a:off x="3419871" y="1588150"/>
                <a:ext cx="2304256" cy="408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latin typeface="Times New Roman" pitchFamily="18" charset="0"/>
                    <a:cs typeface="Times New Roman" pitchFamily="18" charset="0"/>
                  </a:rPr>
                  <a:t>Conditions remplies ?  </a:t>
                </a:r>
                <a:endParaRPr lang="fr-FR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Parallélogramme 22"/>
              <p:cNvSpPr/>
              <p:nvPr/>
            </p:nvSpPr>
            <p:spPr>
              <a:xfrm>
                <a:off x="3275856" y="1588150"/>
                <a:ext cx="2520280" cy="369332"/>
              </a:xfrm>
              <a:prstGeom prst="parallelogram">
                <a:avLst>
                  <a:gd name="adj" fmla="val 46663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</p:grpSp>
        <p:cxnSp>
          <p:nvCxnSpPr>
            <p:cNvPr id="17" name="Connecteur droit avec flèche 16"/>
            <p:cNvCxnSpPr>
              <a:stCxn id="14" idx="2"/>
              <a:endCxn id="23" idx="0"/>
            </p:cNvCxnSpPr>
            <p:nvPr/>
          </p:nvCxnSpPr>
          <p:spPr>
            <a:xfrm>
              <a:off x="4572000" y="1172421"/>
              <a:ext cx="0" cy="42832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23" idx="4"/>
              <a:endCxn id="15" idx="0"/>
            </p:cNvCxnSpPr>
            <p:nvPr/>
          </p:nvCxnSpPr>
          <p:spPr>
            <a:xfrm>
              <a:off x="4572000" y="1970078"/>
              <a:ext cx="0" cy="71486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en angle 18"/>
            <p:cNvCxnSpPr>
              <a:stCxn id="23" idx="2"/>
              <a:endCxn id="14" idx="3"/>
            </p:cNvCxnSpPr>
            <p:nvPr/>
          </p:nvCxnSpPr>
          <p:spPr>
            <a:xfrm flipH="1" flipV="1">
              <a:off x="4932040" y="968005"/>
              <a:ext cx="823724" cy="817406"/>
            </a:xfrm>
            <a:prstGeom prst="bentConnector3">
              <a:avLst>
                <a:gd name="adj1" fmla="val -4557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4572000" y="2142844"/>
              <a:ext cx="720080" cy="408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oui 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342804" y="1181483"/>
              <a:ext cx="720080" cy="408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non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16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6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421666" y="1484784"/>
            <a:ext cx="725479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Conclusions :</a:t>
            </a:r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Allège le travail du trader :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Libère du temps et de l’énergie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Augmente le nombre d’opportunité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Évite certaines étourderies</a:t>
            </a:r>
          </a:p>
          <a:p>
            <a:pPr marL="1279525" lvl="2" indent="-285750">
              <a:buFont typeface="Wingdings" pitchFamily="2" charset="2"/>
              <a:buChar char="ü"/>
            </a:pPr>
            <a:endParaRPr lang="fr-FR" sz="1600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S’adresse à tout le monde :</a:t>
            </a:r>
            <a:endParaRPr lang="fr-F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Permet de conserver la décision finale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Contourne les inconvénients du tout automatique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Apporte un certain confort </a:t>
            </a:r>
          </a:p>
          <a:p>
            <a:pPr marL="1279525" lvl="2" indent="-285750">
              <a:buFont typeface="Wingdings" pitchFamily="2" charset="2"/>
              <a:buChar char="ü"/>
            </a:pPr>
            <a:endParaRPr lang="fr-FR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Nécessite une compétence 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programmation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Trading semi-automatique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17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85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21666" y="1911314"/>
            <a:ext cx="7594600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Trading manuel :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Présentation de la plateforme 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de ses fonctionnalités</a:t>
            </a:r>
          </a:p>
          <a:p>
            <a:pPr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Programmation :</a:t>
            </a:r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 peut-on faire avec ce logiciel ?</a:t>
            </a:r>
            <a:endParaRPr lang="fr-F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Backtest : 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Qu’est ce que c’est ?</a:t>
            </a:r>
            <a:endParaRPr lang="fr-F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Comment fait-on ?</a:t>
            </a:r>
          </a:p>
          <a:p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46" y="2880543"/>
            <a:ext cx="1066800" cy="132397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18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68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25479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Qu’est-ce que c’est ?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Plateforme de trading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développée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 MetaQuotes Software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2"/>
              </a:rPr>
              <a:t>www.metaquotes.net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En abrégé : 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MT4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Disponible chez la grande majorité des courtiers Forex</a:t>
            </a:r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70043845: FXCM MetaTrader 4 - Compte Démo - EURUSD,H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12" y="2492895"/>
            <a:ext cx="5148064" cy="309732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815408" y="5924546"/>
            <a:ext cx="3816424" cy="369332"/>
          </a:xfrm>
          <a:prstGeom prst="rect">
            <a:avLst/>
          </a:prstGeom>
          <a:solidFill>
            <a:srgbClr val="800000">
              <a:alpha val="32000"/>
            </a:srgbClr>
          </a:solidFill>
          <a:ln w="127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MT4 permet de trader manuellement !</a:t>
            </a:r>
            <a:endParaRPr lang="fr-FR" dirty="0"/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2411760" y="5983799"/>
            <a:ext cx="1009650" cy="250825"/>
          </a:xfrm>
          <a:prstGeom prst="rightArrow">
            <a:avLst>
              <a:gd name="adj1" fmla="val 50000"/>
              <a:gd name="adj2" fmla="val 100633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19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97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859104" y="87015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21666" y="799465"/>
            <a:ext cx="5396158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 idées reçues au sujet du trading automatique :</a:t>
            </a:r>
          </a:p>
          <a:p>
            <a:pPr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Réservé aux intervenants institutionnels et aux génies </a:t>
            </a:r>
          </a:p>
          <a:p>
            <a:pPr lvl="2"/>
            <a:r>
              <a:rPr lang="fr-F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 : </a:t>
            </a: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Goldman Sachs, JP Morgan, Einstein</a:t>
            </a:r>
            <a:endParaRPr lang="fr-FR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Confier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 argent à 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boite noire</a:t>
            </a:r>
          </a:p>
          <a:p>
            <a:pPr lvl="2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Ex : acheter un système sur internet et l’appliquer sur son compte réel.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Décupler son capital sans rien faire </a:t>
            </a:r>
          </a:p>
          <a:p>
            <a:pPr lvl="2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Ex : considérer que son système sera éternellement gagnant.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32040" y="5978879"/>
            <a:ext cx="806277" cy="369332"/>
          </a:xfrm>
          <a:prstGeom prst="rect">
            <a:avLst/>
          </a:prstGeom>
          <a:solidFill>
            <a:srgbClr val="800000">
              <a:alpha val="32000"/>
            </a:srgbClr>
          </a:solidFill>
          <a:ln w="127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FAUX ! </a:t>
            </a:r>
            <a:endParaRPr lang="fr-FR" dirty="0"/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3495557" y="6038132"/>
            <a:ext cx="1009650" cy="250825"/>
          </a:xfrm>
          <a:prstGeom prst="rightArrow">
            <a:avLst>
              <a:gd name="adj1" fmla="val 50000"/>
              <a:gd name="adj2" fmla="val 100633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20" y="4509120"/>
            <a:ext cx="1665872" cy="11089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06" y="1124744"/>
            <a:ext cx="1228900" cy="1534597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6983580" y="2818656"/>
            <a:ext cx="1853156" cy="1486832"/>
            <a:chOff x="6983580" y="2818656"/>
            <a:chExt cx="1853156" cy="148683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3" t="5423" r="13995" b="10453"/>
            <a:stretch/>
          </p:blipFill>
          <p:spPr>
            <a:xfrm>
              <a:off x="7265006" y="2924944"/>
              <a:ext cx="1545643" cy="1304632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6983580" y="2818656"/>
              <a:ext cx="1587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Doublez votre capital en 1 semaine</a:t>
              </a:r>
              <a:endPara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694431" y="3936156"/>
              <a:ext cx="1142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49,90 €</a:t>
              </a:r>
              <a:endPara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2</a:t>
            </a:fld>
            <a:r>
              <a:rPr lang="fr-FR" smtClean="0"/>
              <a:t>/39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pic>
        <p:nvPicPr>
          <p:cNvPr id="6" name="Image 5" descr="70043845: FXCM MetaTrader 4 - Compte Démo - EURUSD,H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1687"/>
            <a:ext cx="7884368" cy="47436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449494" y="5502939"/>
            <a:ext cx="233214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graphiques de cours</a:t>
            </a:r>
            <a:endParaRPr lang="fr-FR" dirty="0"/>
          </a:p>
        </p:txBody>
      </p:sp>
      <p:cxnSp>
        <p:nvCxnSpPr>
          <p:cNvPr id="10" name="Connecteur droit 9"/>
          <p:cNvCxnSpPr>
            <a:stCxn id="11" idx="2"/>
            <a:endCxn id="9" idx="0"/>
          </p:cNvCxnSpPr>
          <p:nvPr/>
        </p:nvCxnSpPr>
        <p:spPr>
          <a:xfrm>
            <a:off x="5615568" y="5085184"/>
            <a:ext cx="0" cy="4177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2195736" y="1772816"/>
            <a:ext cx="6839664" cy="33123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578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Principales fonctionnalités pour trader manuellement avec MT4 :</a:t>
            </a:r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20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84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pic>
        <p:nvPicPr>
          <p:cNvPr id="6" name="Image 5" descr="70043845: FXCM MetaTrader 4 - Compte Démo - EURUSD,H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1687"/>
            <a:ext cx="7884368" cy="47436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06838" y="3339419"/>
            <a:ext cx="233214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Pour passer des ordres</a:t>
            </a:r>
            <a:endParaRPr lang="fr-FR" dirty="0"/>
          </a:p>
        </p:txBody>
      </p:sp>
      <p:cxnSp>
        <p:nvCxnSpPr>
          <p:cNvPr id="10" name="Connecteur droit 9"/>
          <p:cNvCxnSpPr>
            <a:stCxn id="11" idx="2"/>
            <a:endCxn id="9" idx="0"/>
          </p:cNvCxnSpPr>
          <p:nvPr/>
        </p:nvCxnSpPr>
        <p:spPr>
          <a:xfrm flipH="1">
            <a:off x="2572912" y="1916832"/>
            <a:ext cx="126880" cy="1422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2339752" y="1628800"/>
            <a:ext cx="720080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960940" y="2136047"/>
            <a:ext cx="276318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Pour modifier le graphique (zoom, indicateurs…)  </a:t>
            </a:r>
            <a:endParaRPr lang="fr-FR" dirty="0"/>
          </a:p>
        </p:txBody>
      </p:sp>
      <p:cxnSp>
        <p:nvCxnSpPr>
          <p:cNvPr id="16" name="Connecteur droit 15"/>
          <p:cNvCxnSpPr>
            <a:stCxn id="17" idx="2"/>
            <a:endCxn id="15" idx="0"/>
          </p:cNvCxnSpPr>
          <p:nvPr/>
        </p:nvCxnSpPr>
        <p:spPr>
          <a:xfrm flipH="1">
            <a:off x="4342534" y="1912323"/>
            <a:ext cx="282844" cy="223724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3670644" y="1624291"/>
            <a:ext cx="1909467" cy="28803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4707418" y="3339419"/>
            <a:ext cx="276318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Pour tracer sur le graphe</a:t>
            </a:r>
            <a:endParaRPr lang="fr-FR" dirty="0"/>
          </a:p>
        </p:txBody>
      </p:sp>
      <p:cxnSp>
        <p:nvCxnSpPr>
          <p:cNvPr id="34" name="Connecteur droit 33"/>
          <p:cNvCxnSpPr>
            <a:stCxn id="35" idx="2"/>
            <a:endCxn id="33" idx="0"/>
          </p:cNvCxnSpPr>
          <p:nvPr/>
        </p:nvCxnSpPr>
        <p:spPr>
          <a:xfrm flipH="1">
            <a:off x="6089012" y="1912323"/>
            <a:ext cx="291738" cy="142709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5597211" y="1624291"/>
            <a:ext cx="1567077" cy="288032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5976694" y="4325154"/>
            <a:ext cx="298782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Pour changer l’unité de temps</a:t>
            </a:r>
            <a:endParaRPr lang="fr-FR" dirty="0"/>
          </a:p>
        </p:txBody>
      </p:sp>
      <p:cxnSp>
        <p:nvCxnSpPr>
          <p:cNvPr id="42" name="Connecteur droit 41"/>
          <p:cNvCxnSpPr>
            <a:stCxn id="43" idx="2"/>
            <a:endCxn id="41" idx="0"/>
          </p:cNvCxnSpPr>
          <p:nvPr/>
        </p:nvCxnSpPr>
        <p:spPr>
          <a:xfrm flipH="1">
            <a:off x="7470606" y="1912323"/>
            <a:ext cx="477221" cy="241283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à coins arrondis 42"/>
          <p:cNvSpPr/>
          <p:nvPr/>
        </p:nvSpPr>
        <p:spPr>
          <a:xfrm>
            <a:off x="7164288" y="1624291"/>
            <a:ext cx="1567077" cy="2880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578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Principales fonctionnalités pour trader manuellement avec MT4 :</a:t>
            </a:r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21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54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70043845: FXCM MetaTrader 4 - Compte Démo - EURUSD,H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1687"/>
            <a:ext cx="7884368" cy="4743617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3275856" y="2036747"/>
            <a:ext cx="2088232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Liste des paires disponibles ainsi que leurs prix BID et ASK en temps réel</a:t>
            </a:r>
            <a:endParaRPr lang="fr-FR" dirty="0"/>
          </a:p>
        </p:txBody>
      </p:sp>
      <p:cxnSp>
        <p:nvCxnSpPr>
          <p:cNvPr id="10" name="Connecteur droit 9"/>
          <p:cNvCxnSpPr>
            <a:stCxn id="15" idx="3"/>
            <a:endCxn id="7" idx="1"/>
          </p:cNvCxnSpPr>
          <p:nvPr/>
        </p:nvCxnSpPr>
        <p:spPr>
          <a:xfrm flipV="1">
            <a:off x="2411760" y="2636912"/>
            <a:ext cx="864096" cy="28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1079612" y="1778556"/>
            <a:ext cx="1332148" cy="17224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578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Principales fonctionnalités pour trader manuellement avec MT4 :</a:t>
            </a:r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22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4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pic>
        <p:nvPicPr>
          <p:cNvPr id="6" name="Image 5" descr="70043845: FXCM MetaTrader 4 - Compte Démo - EURUSD,H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1687"/>
            <a:ext cx="7884368" cy="47436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64731" y="3368872"/>
            <a:ext cx="233214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carnet d’ordre du compte</a:t>
            </a:r>
            <a:endParaRPr lang="fr-FR" dirty="0"/>
          </a:p>
        </p:txBody>
      </p:sp>
      <p:cxnSp>
        <p:nvCxnSpPr>
          <p:cNvPr id="10" name="Connecteur droit 9"/>
          <p:cNvCxnSpPr>
            <a:stCxn id="11" idx="0"/>
            <a:endCxn id="9" idx="2"/>
          </p:cNvCxnSpPr>
          <p:nvPr/>
        </p:nvCxnSpPr>
        <p:spPr>
          <a:xfrm flipV="1">
            <a:off x="5030805" y="4015203"/>
            <a:ext cx="0" cy="9979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1061626" y="5013176"/>
            <a:ext cx="7938358" cy="10081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578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Principales fonctionnalités pour trader manuellement avec MT4 :</a:t>
            </a:r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23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5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70043845: FXCM MetaTrader 4 - Compte Démo - EURUSD,H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4206"/>
            <a:ext cx="7884368" cy="4743618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3525042" y="3380896"/>
            <a:ext cx="301152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Historique détaillé des ordres</a:t>
            </a:r>
            <a:endParaRPr lang="fr-FR" dirty="0"/>
          </a:p>
        </p:txBody>
      </p:sp>
      <p:cxnSp>
        <p:nvCxnSpPr>
          <p:cNvPr id="10" name="Connecteur droit 9"/>
          <p:cNvCxnSpPr>
            <a:stCxn id="11" idx="0"/>
            <a:endCxn id="9" idx="2"/>
          </p:cNvCxnSpPr>
          <p:nvPr/>
        </p:nvCxnSpPr>
        <p:spPr>
          <a:xfrm flipV="1">
            <a:off x="5030805" y="3750228"/>
            <a:ext cx="0" cy="12629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1061626" y="5013176"/>
            <a:ext cx="7938358" cy="10081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578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Principales fonctionnalités pour trader manuellement avec MT4 :</a:t>
            </a:r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24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0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578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Et par rapport à FX Trading Station 2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13250" y="1431868"/>
            <a:ext cx="4298188" cy="2031325"/>
          </a:xfrm>
          <a:prstGeom prst="rect">
            <a:avLst/>
          </a:prstGeom>
          <a:solidFill>
            <a:srgbClr val="800000">
              <a:alpha val="32000"/>
            </a:srgbClr>
          </a:solidFill>
          <a:ln w="127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Avec la nouvelle plateforme MT4 de FXCM 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Plus aucun intermédiaire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Pas de synchronisation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Clôture partielle autorisée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Micro lot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Pré-exécution SL/TP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Tous les avantages du NDD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0" y="5913116"/>
            <a:ext cx="2448272" cy="369332"/>
          </a:xfrm>
          <a:prstGeom prst="rect">
            <a:avLst/>
          </a:prstGeom>
          <a:solidFill>
            <a:srgbClr val="800000">
              <a:alpha val="32000"/>
            </a:srgbClr>
          </a:solidFill>
          <a:ln w="127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Qu’apporte alors MT4 ?</a:t>
            </a:r>
            <a:endParaRPr lang="fr-FR" dirty="0"/>
          </a:p>
        </p:txBody>
      </p:sp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3168352" y="5972369"/>
            <a:ext cx="1009650" cy="250825"/>
          </a:xfrm>
          <a:prstGeom prst="rightArrow">
            <a:avLst>
              <a:gd name="adj1" fmla="val 50000"/>
              <a:gd name="adj2" fmla="val 100633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 rot="5400000">
            <a:off x="4809931" y="3760490"/>
            <a:ext cx="504826" cy="273894"/>
          </a:xfrm>
          <a:prstGeom prst="rightArrow">
            <a:avLst>
              <a:gd name="adj1" fmla="val 50000"/>
              <a:gd name="adj2" fmla="val 100633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50" y="4121249"/>
            <a:ext cx="1066800" cy="132397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772077" y="4288741"/>
            <a:ext cx="580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ym typeface="Wingdings" pitchFamily="2" charset="2"/>
              </a:rPr>
              <a:t>=</a:t>
            </a:r>
            <a:endParaRPr lang="fr-FR" sz="6000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age 13" descr="FXCM Trading Station - InstallAware Wiza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44783" r="68720" b="16552"/>
          <a:stretch/>
        </p:blipFill>
        <p:spPr>
          <a:xfrm>
            <a:off x="5789971" y="4076483"/>
            <a:ext cx="1421467" cy="144018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25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5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470814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Qu’est-ce que c’est d’autre ?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Logiciel de programmation dédié au trading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Langage propriétaire :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MQL4 proche du C donc procédural (simple à appréhender)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Pourvu d’exemples et d’une rubrique aide pratique et complète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27376" y="5787383"/>
            <a:ext cx="4248472" cy="646331"/>
          </a:xfrm>
          <a:prstGeom prst="rect">
            <a:avLst/>
          </a:prstGeom>
          <a:solidFill>
            <a:srgbClr val="800000">
              <a:alpha val="32000"/>
            </a:srgbClr>
          </a:solidFill>
          <a:ln w="127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MT4 permet de programmer, backtester et appliquer en réel des stratégies de trading !</a:t>
            </a:r>
            <a:endParaRPr lang="fr-FR" dirty="0"/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2123728" y="5985137"/>
            <a:ext cx="1009650" cy="250825"/>
          </a:xfrm>
          <a:prstGeom prst="rightArrow">
            <a:avLst>
              <a:gd name="adj1" fmla="val 50000"/>
              <a:gd name="adj2" fmla="val 100633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Image 7" descr="MetaEditor - [MACD Sample.mq4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83" y="2318692"/>
            <a:ext cx="4917721" cy="3246651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26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47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 descr="MetaEditor - [MACD Sample.mq4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783408" cy="471214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470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Interface de programmation :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33350" y="2282746"/>
            <a:ext cx="247669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code du programme</a:t>
            </a:r>
            <a:endParaRPr lang="fr-FR" dirty="0"/>
          </a:p>
        </p:txBody>
      </p:sp>
      <p:cxnSp>
        <p:nvCxnSpPr>
          <p:cNvPr id="16" name="Connecteur droit 15"/>
          <p:cNvCxnSpPr>
            <a:stCxn id="17" idx="3"/>
            <a:endCxn id="15" idx="1"/>
          </p:cNvCxnSpPr>
          <p:nvPr/>
        </p:nvCxnSpPr>
        <p:spPr>
          <a:xfrm flipV="1">
            <a:off x="4558658" y="2467412"/>
            <a:ext cx="274692" cy="71046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1115615" y="1902381"/>
            <a:ext cx="3443043" cy="255099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387409" y="2989147"/>
            <a:ext cx="136858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L’aide MQL4</a:t>
            </a:r>
            <a:endParaRPr lang="fr-FR" dirty="0"/>
          </a:p>
        </p:txBody>
      </p:sp>
      <p:cxnSp>
        <p:nvCxnSpPr>
          <p:cNvPr id="19" name="Connecteur droit 18"/>
          <p:cNvCxnSpPr>
            <a:stCxn id="20" idx="1"/>
            <a:endCxn id="18" idx="3"/>
          </p:cNvCxnSpPr>
          <p:nvPr/>
        </p:nvCxnSpPr>
        <p:spPr>
          <a:xfrm flipH="1">
            <a:off x="6755989" y="3173813"/>
            <a:ext cx="696330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7452319" y="1758366"/>
            <a:ext cx="1440161" cy="2830894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200891" y="3743092"/>
            <a:ext cx="174161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Description des fonctions MQL4</a:t>
            </a:r>
            <a:endParaRPr lang="fr-FR" dirty="0"/>
          </a:p>
        </p:txBody>
      </p:sp>
      <p:cxnSp>
        <p:nvCxnSpPr>
          <p:cNvPr id="22" name="Connecteur droit 21"/>
          <p:cNvCxnSpPr>
            <a:stCxn id="23" idx="0"/>
            <a:endCxn id="21" idx="2"/>
          </p:cNvCxnSpPr>
          <p:nvPr/>
        </p:nvCxnSpPr>
        <p:spPr>
          <a:xfrm flipV="1">
            <a:off x="4918882" y="4389423"/>
            <a:ext cx="1152816" cy="19983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1139592" y="4589260"/>
            <a:ext cx="7558579" cy="1432028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27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3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etaEditor - [Accelerator.mq4]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28" y="2060848"/>
            <a:ext cx="3446271" cy="2508339"/>
          </a:xfrm>
          <a:prstGeom prst="rect">
            <a:avLst/>
          </a:prstGeom>
        </p:spPr>
      </p:pic>
      <p:pic>
        <p:nvPicPr>
          <p:cNvPr id="16" name="Image 15" descr="70043845: FXCM MetaTrader 4 - Compte Démo - AUDNZD,Dail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89320"/>
            <a:ext cx="5622607" cy="3382832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33278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Que peut-on programmer ?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Indicateur personnalisé :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Trace des objets sur ou sous un graphique de cours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Analyse le marché à chaque tick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43608" y="4623519"/>
            <a:ext cx="15988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Après compilation, on retrouve l’indicateur ici</a:t>
            </a:r>
            <a:endParaRPr lang="fr-FR" dirty="0"/>
          </a:p>
        </p:txBody>
      </p:sp>
      <p:cxnSp>
        <p:nvCxnSpPr>
          <p:cNvPr id="14" name="Connecteur droit 13"/>
          <p:cNvCxnSpPr>
            <a:stCxn id="27" idx="2"/>
            <a:endCxn id="11" idx="0"/>
          </p:cNvCxnSpPr>
          <p:nvPr/>
        </p:nvCxnSpPr>
        <p:spPr>
          <a:xfrm flipH="1">
            <a:off x="1843008" y="3861048"/>
            <a:ext cx="597278" cy="7624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34" idx="1"/>
            <a:endCxn id="11" idx="3"/>
          </p:cNvCxnSpPr>
          <p:nvPr/>
        </p:nvCxnSpPr>
        <p:spPr>
          <a:xfrm flipH="1">
            <a:off x="2642408" y="5024509"/>
            <a:ext cx="646426" cy="199175"/>
          </a:xfrm>
          <a:prstGeom prst="line">
            <a:avLst/>
          </a:prstGeom>
          <a:ln w="3810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>
            <a:off x="3288834" y="4941168"/>
            <a:ext cx="639678" cy="1666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4700510" y="3446981"/>
            <a:ext cx="224596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Cliquer, glisser pour l’appliquer à une paire</a:t>
            </a:r>
            <a:endParaRPr lang="fr-FR" dirty="0"/>
          </a:p>
        </p:txBody>
      </p:sp>
      <p:cxnSp>
        <p:nvCxnSpPr>
          <p:cNvPr id="52" name="Connecteur droit 51"/>
          <p:cNvCxnSpPr>
            <a:stCxn id="51" idx="1"/>
            <a:endCxn id="34" idx="0"/>
          </p:cNvCxnSpPr>
          <p:nvPr/>
        </p:nvCxnSpPr>
        <p:spPr>
          <a:xfrm flipH="1">
            <a:off x="3608673" y="3908646"/>
            <a:ext cx="1091837" cy="1032522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51" idx="3"/>
          </p:cNvCxnSpPr>
          <p:nvPr/>
        </p:nvCxnSpPr>
        <p:spPr>
          <a:xfrm>
            <a:off x="6946470" y="3908646"/>
            <a:ext cx="1044206" cy="960514"/>
          </a:xfrm>
          <a:prstGeom prst="line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3874212" y="5556399"/>
            <a:ext cx="237626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Cet indicateur est sur un graphique séparé</a:t>
            </a:r>
            <a:endParaRPr lang="fr-FR" dirty="0"/>
          </a:p>
        </p:txBody>
      </p:sp>
      <p:cxnSp>
        <p:nvCxnSpPr>
          <p:cNvPr id="72" name="Connecteur droit 71"/>
          <p:cNvCxnSpPr>
            <a:stCxn id="73" idx="2"/>
            <a:endCxn id="71" idx="3"/>
          </p:cNvCxnSpPr>
          <p:nvPr/>
        </p:nvCxnSpPr>
        <p:spPr>
          <a:xfrm flipH="1">
            <a:off x="6250475" y="5445224"/>
            <a:ext cx="1312848" cy="43434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à coins arrondis 72"/>
          <p:cNvSpPr/>
          <p:nvPr/>
        </p:nvSpPr>
        <p:spPr>
          <a:xfrm>
            <a:off x="6372200" y="5141392"/>
            <a:ext cx="2382246" cy="303832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172668" y="2348880"/>
            <a:ext cx="2535236" cy="15121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28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53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MetaEditor - [delete_pending.mq4]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28" y="2057430"/>
            <a:ext cx="3439116" cy="2503132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3131838" y="2986857"/>
            <a:ext cx="5622607" cy="3382832"/>
            <a:chOff x="3131838" y="2986857"/>
            <a:chExt cx="5622607" cy="3382832"/>
          </a:xfrm>
        </p:grpSpPr>
        <p:pic>
          <p:nvPicPr>
            <p:cNvPr id="8" name="Image 7" descr="70043845: FXCM MetaTrader 4 - Compte Démo - AUDNZD,Dail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38" y="2986857"/>
              <a:ext cx="5622607" cy="3382832"/>
            </a:xfrm>
            <a:prstGeom prst="rect">
              <a:avLst/>
            </a:prstGeom>
          </p:spPr>
        </p:pic>
        <p:pic>
          <p:nvPicPr>
            <p:cNvPr id="13" name="Image 12" descr="70043845: FXCM MetaTrader 4 - Compte Démo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172"/>
            <a:stretch/>
          </p:blipFill>
          <p:spPr>
            <a:xfrm>
              <a:off x="3131838" y="5573614"/>
              <a:ext cx="5622605" cy="796075"/>
            </a:xfrm>
            <a:prstGeom prst="rect">
              <a:avLst/>
            </a:prstGeom>
          </p:spPr>
        </p:pic>
      </p:grp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33278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Que peut-on programmer ?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Script :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Exécute une tâche une seule et unique fois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Facilite le travail du trader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72668" y="4623519"/>
            <a:ext cx="146974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Après compilation, on retrouve le script ici</a:t>
            </a:r>
            <a:endParaRPr lang="fr-FR" dirty="0"/>
          </a:p>
        </p:txBody>
      </p:sp>
      <p:cxnSp>
        <p:nvCxnSpPr>
          <p:cNvPr id="14" name="Connecteur droit 13"/>
          <p:cNvCxnSpPr>
            <a:stCxn id="15" idx="2"/>
            <a:endCxn id="11" idx="0"/>
          </p:cNvCxnSpPr>
          <p:nvPr/>
        </p:nvCxnSpPr>
        <p:spPr>
          <a:xfrm flipH="1">
            <a:off x="1907538" y="3861048"/>
            <a:ext cx="532748" cy="7624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1172668" y="2348880"/>
            <a:ext cx="2535236" cy="15121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>
            <a:stCxn id="34" idx="1"/>
            <a:endCxn id="11" idx="3"/>
          </p:cNvCxnSpPr>
          <p:nvPr/>
        </p:nvCxnSpPr>
        <p:spPr>
          <a:xfrm flipH="1" flipV="1">
            <a:off x="2642408" y="5223684"/>
            <a:ext cx="699106" cy="146957"/>
          </a:xfrm>
          <a:prstGeom prst="line">
            <a:avLst/>
          </a:prstGeom>
          <a:ln w="3810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>
            <a:off x="3341514" y="5287300"/>
            <a:ext cx="639678" cy="1666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4700510" y="3446981"/>
            <a:ext cx="224596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Cliquer, glisser pour l’appliquer</a:t>
            </a:r>
            <a:endParaRPr lang="fr-FR" dirty="0"/>
          </a:p>
        </p:txBody>
      </p:sp>
      <p:cxnSp>
        <p:nvCxnSpPr>
          <p:cNvPr id="52" name="Connecteur droit 51"/>
          <p:cNvCxnSpPr>
            <a:stCxn id="51" idx="1"/>
            <a:endCxn id="34" idx="0"/>
          </p:cNvCxnSpPr>
          <p:nvPr/>
        </p:nvCxnSpPr>
        <p:spPr>
          <a:xfrm flipH="1">
            <a:off x="3661353" y="3770147"/>
            <a:ext cx="1039157" cy="1517153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51" idx="3"/>
          </p:cNvCxnSpPr>
          <p:nvPr/>
        </p:nvCxnSpPr>
        <p:spPr>
          <a:xfrm>
            <a:off x="6946470" y="3770147"/>
            <a:ext cx="1044206" cy="1099013"/>
          </a:xfrm>
          <a:prstGeom prst="line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4358964" y="4673510"/>
            <a:ext cx="316835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 script sert à supprimer tous les ordres différés en un clic </a:t>
            </a:r>
            <a:endParaRPr lang="fr-FR" dirty="0"/>
          </a:p>
        </p:txBody>
      </p:sp>
      <p:cxnSp>
        <p:nvCxnSpPr>
          <p:cNvPr id="72" name="Connecteur droit 71"/>
          <p:cNvCxnSpPr>
            <a:stCxn id="73" idx="0"/>
            <a:endCxn id="71" idx="2"/>
          </p:cNvCxnSpPr>
          <p:nvPr/>
        </p:nvCxnSpPr>
        <p:spPr>
          <a:xfrm flipV="1">
            <a:off x="5943141" y="5319841"/>
            <a:ext cx="0" cy="34140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à coins arrondis 72"/>
          <p:cNvSpPr/>
          <p:nvPr/>
        </p:nvSpPr>
        <p:spPr>
          <a:xfrm>
            <a:off x="3131837" y="5661248"/>
            <a:ext cx="5622607" cy="576064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29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02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859104" y="87015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Synopsis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21666" y="1321018"/>
            <a:ext cx="7594600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54013" indent="-354013" algn="l">
              <a:buFont typeface="+mj-lt"/>
              <a:buAutoNum type="arabicPeriod"/>
            </a:pPr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Trading automatique :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Définition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Avantages et inconvénients</a:t>
            </a:r>
          </a:p>
          <a:p>
            <a:pPr marL="536575"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354013" algn="l">
              <a:buFont typeface="+mj-lt"/>
              <a:buAutoNum type="arabicPeriod"/>
            </a:pPr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Trading semi-automatique : 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Définition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Avantages et inconvénients</a:t>
            </a:r>
          </a:p>
          <a:p>
            <a:pPr marL="536575" lvl="1"/>
            <a:endParaRPr lang="fr-F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013" lvl="0" indent="-354013">
              <a:buFont typeface="+mj-lt"/>
              <a:buAutoNum type="arabicPeriod"/>
            </a:pPr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Metatrader 4 </a:t>
            </a:r>
            <a:r>
              <a:rPr lang="fr-FR" sz="20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Présentation de la plateforme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Trading manuel </a:t>
            </a:r>
            <a:endParaRPr lang="fr-FR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Programmation 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sz="2000" i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54013" indent="-354013">
              <a:buFont typeface="+mj-lt"/>
              <a:buAutoNum type="arabicPeriod"/>
            </a:pPr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Conclusions</a:t>
            </a:r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3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8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MetaEditor - [MACD Sample.mq4]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78" y="2057430"/>
            <a:ext cx="3439118" cy="2503132"/>
          </a:xfrm>
          <a:prstGeom prst="rect">
            <a:avLst/>
          </a:prstGeom>
        </p:spPr>
      </p:pic>
      <p:pic>
        <p:nvPicPr>
          <p:cNvPr id="58" name="Image 57" descr="70043845: FXCM MetaTrader 4 - Compte Dém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15" y="2985587"/>
            <a:ext cx="5628932" cy="3386637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33278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Que peut-on programmer ?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Expert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Advisor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(EA) :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Passe des ordres sans intervention humaine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Analyse le marché à chaque tick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99592" y="4623519"/>
            <a:ext cx="1742816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Après compilation, on retrouve l’EA ici</a:t>
            </a:r>
            <a:endParaRPr lang="fr-FR" dirty="0"/>
          </a:p>
        </p:txBody>
      </p:sp>
      <p:cxnSp>
        <p:nvCxnSpPr>
          <p:cNvPr id="14" name="Connecteur droit 13"/>
          <p:cNvCxnSpPr>
            <a:stCxn id="23" idx="2"/>
            <a:endCxn id="11" idx="0"/>
          </p:cNvCxnSpPr>
          <p:nvPr/>
        </p:nvCxnSpPr>
        <p:spPr>
          <a:xfrm flipH="1">
            <a:off x="1771000" y="3861048"/>
            <a:ext cx="669286" cy="7624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34" idx="1"/>
            <a:endCxn id="11" idx="3"/>
          </p:cNvCxnSpPr>
          <p:nvPr/>
        </p:nvCxnSpPr>
        <p:spPr>
          <a:xfrm flipH="1">
            <a:off x="2642408" y="5024509"/>
            <a:ext cx="646426" cy="60675"/>
          </a:xfrm>
          <a:prstGeom prst="line">
            <a:avLst/>
          </a:prstGeom>
          <a:ln w="3810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>
            <a:off x="3288834" y="4941168"/>
            <a:ext cx="639678" cy="1666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4700510" y="3446981"/>
            <a:ext cx="224596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Cliquer, glisser pour l’appliquer à une paire</a:t>
            </a:r>
            <a:endParaRPr lang="fr-FR" dirty="0"/>
          </a:p>
        </p:txBody>
      </p:sp>
      <p:cxnSp>
        <p:nvCxnSpPr>
          <p:cNvPr id="52" name="Connecteur droit 51"/>
          <p:cNvCxnSpPr>
            <a:stCxn id="51" idx="1"/>
            <a:endCxn id="34" idx="0"/>
          </p:cNvCxnSpPr>
          <p:nvPr/>
        </p:nvCxnSpPr>
        <p:spPr>
          <a:xfrm flipH="1">
            <a:off x="3608673" y="3908646"/>
            <a:ext cx="1091837" cy="1032522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51" idx="3"/>
          </p:cNvCxnSpPr>
          <p:nvPr/>
        </p:nvCxnSpPr>
        <p:spPr>
          <a:xfrm>
            <a:off x="6946470" y="3908646"/>
            <a:ext cx="1044206" cy="960514"/>
          </a:xfrm>
          <a:prstGeom prst="line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5220072" y="5546849"/>
            <a:ext cx="2880319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Indique la présence d’un EA</a:t>
            </a:r>
            <a:endParaRPr lang="fr-FR" dirty="0"/>
          </a:p>
        </p:txBody>
      </p:sp>
      <p:cxnSp>
        <p:nvCxnSpPr>
          <p:cNvPr id="72" name="Connecteur droit 71"/>
          <p:cNvCxnSpPr>
            <a:stCxn id="73" idx="2"/>
            <a:endCxn id="71" idx="3"/>
          </p:cNvCxnSpPr>
          <p:nvPr/>
        </p:nvCxnSpPr>
        <p:spPr>
          <a:xfrm flipH="1">
            <a:off x="8100391" y="4681634"/>
            <a:ext cx="252029" cy="104988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à coins arrondis 72"/>
          <p:cNvSpPr/>
          <p:nvPr/>
        </p:nvSpPr>
        <p:spPr>
          <a:xfrm>
            <a:off x="8100392" y="4509119"/>
            <a:ext cx="504056" cy="172515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172668" y="2348880"/>
            <a:ext cx="2535236" cy="15121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30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91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32679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Qu’est-ce que c’est d’autre ?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Logiciel de backtest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Backtest = simulation du comportement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d’un système sur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données 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passé.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425292" y="2190432"/>
            <a:ext cx="5320764" cy="3182784"/>
            <a:chOff x="2403773" y="1916832"/>
            <a:chExt cx="5320764" cy="3182784"/>
          </a:xfrm>
        </p:grpSpPr>
        <p:pic>
          <p:nvPicPr>
            <p:cNvPr id="9" name="Image 8" descr="70043845: FXCM MetaTrader 4 - Compte Démo - AUDNZD,Dail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430" y="1916832"/>
              <a:ext cx="5290107" cy="3182784"/>
            </a:xfrm>
            <a:prstGeom prst="rect">
              <a:avLst/>
            </a:prstGeom>
          </p:spPr>
        </p:pic>
        <p:sp>
          <p:nvSpPr>
            <p:cNvPr id="10" name="Rectangle à coins arrondis 9"/>
            <p:cNvSpPr/>
            <p:nvPr/>
          </p:nvSpPr>
          <p:spPr>
            <a:xfrm>
              <a:off x="2403773" y="4149080"/>
              <a:ext cx="5303624" cy="86409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576820" y="5589239"/>
            <a:ext cx="5048363" cy="646331"/>
            <a:chOff x="2520430" y="5589239"/>
            <a:chExt cx="5048363" cy="646331"/>
          </a:xfrm>
        </p:grpSpPr>
        <p:sp>
          <p:nvSpPr>
            <p:cNvPr id="11" name="ZoneTexte 10"/>
            <p:cNvSpPr txBox="1"/>
            <p:nvPr/>
          </p:nvSpPr>
          <p:spPr>
            <a:xfrm>
              <a:off x="3923928" y="5589239"/>
              <a:ext cx="3644865" cy="646331"/>
            </a:xfrm>
            <a:prstGeom prst="rect">
              <a:avLst/>
            </a:prstGeom>
            <a:solidFill>
              <a:srgbClr val="800000">
                <a:alpha val="32000"/>
              </a:srgbClr>
            </a:solidFill>
            <a:ln w="12700"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MT4 permet de tester des stratégies sur l’historique des cours !</a:t>
              </a:r>
              <a:endParaRPr lang="fr-FR" dirty="0"/>
            </a:p>
          </p:txBody>
        </p:sp>
        <p:sp>
          <p:nvSpPr>
            <p:cNvPr id="14" name="AutoShape 30"/>
            <p:cNvSpPr>
              <a:spLocks noChangeArrowheads="1"/>
            </p:cNvSpPr>
            <p:nvPr/>
          </p:nvSpPr>
          <p:spPr bwMode="auto">
            <a:xfrm>
              <a:off x="2520430" y="5786993"/>
              <a:ext cx="1009650" cy="250825"/>
            </a:xfrm>
            <a:prstGeom prst="rightArrow">
              <a:avLst>
                <a:gd name="adj1" fmla="val 50000"/>
                <a:gd name="adj2" fmla="val 100633"/>
              </a:avLst>
            </a:prstGeom>
            <a:solidFill>
              <a:srgbClr val="8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31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6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5958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Déroulement d’un backtest :</a:t>
            </a:r>
          </a:p>
        </p:txBody>
      </p:sp>
      <p:pic>
        <p:nvPicPr>
          <p:cNvPr id="9" name="Image 8" descr="70043845: FXCM MetaTrader 4 - Compte Démo - AUDNZD,Dail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23" y="1484784"/>
            <a:ext cx="7420441" cy="44644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352123" y="1768307"/>
            <a:ext cx="257625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Choix de la stratégie (EA)</a:t>
            </a:r>
            <a:endParaRPr lang="fr-FR" dirty="0"/>
          </a:p>
        </p:txBody>
      </p:sp>
      <p:cxnSp>
        <p:nvCxnSpPr>
          <p:cNvPr id="11" name="Connecteur droit 10"/>
          <p:cNvCxnSpPr>
            <a:endCxn id="10" idx="2"/>
          </p:cNvCxnSpPr>
          <p:nvPr/>
        </p:nvCxnSpPr>
        <p:spPr>
          <a:xfrm flipV="1">
            <a:off x="2259747" y="2137639"/>
            <a:ext cx="380502" cy="2659513"/>
          </a:xfrm>
          <a:prstGeom prst="line">
            <a:avLst/>
          </a:prstGeom>
          <a:ln w="381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816923" y="2393938"/>
            <a:ext cx="276318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Choix de la paire </a:t>
            </a:r>
            <a:endParaRPr lang="fr-FR" dirty="0"/>
          </a:p>
        </p:txBody>
      </p:sp>
      <p:cxnSp>
        <p:nvCxnSpPr>
          <p:cNvPr id="16" name="Connecteur droit 15"/>
          <p:cNvCxnSpPr>
            <a:endCxn id="15" idx="2"/>
          </p:cNvCxnSpPr>
          <p:nvPr/>
        </p:nvCxnSpPr>
        <p:spPr>
          <a:xfrm flipV="1">
            <a:off x="3131840" y="2763270"/>
            <a:ext cx="1066677" cy="2187190"/>
          </a:xfrm>
          <a:prstGeom prst="line">
            <a:avLst/>
          </a:prstGeom>
          <a:ln w="38100">
            <a:solidFill>
              <a:srgbClr val="0066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452967" y="3098063"/>
            <a:ext cx="292734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Choix de la période </a:t>
            </a:r>
            <a:r>
              <a:rPr lang="fr-FR" dirty="0" smtClean="0"/>
              <a:t>l’histoire</a:t>
            </a:r>
            <a:endParaRPr lang="fr-FR" dirty="0"/>
          </a:p>
        </p:txBody>
      </p:sp>
      <p:cxnSp>
        <p:nvCxnSpPr>
          <p:cNvPr id="19" name="Connecteur droit 18"/>
          <p:cNvCxnSpPr>
            <a:endCxn id="18" idx="2"/>
          </p:cNvCxnSpPr>
          <p:nvPr/>
        </p:nvCxnSpPr>
        <p:spPr>
          <a:xfrm flipV="1">
            <a:off x="3347864" y="3467395"/>
            <a:ext cx="2568776" cy="1761805"/>
          </a:xfrm>
          <a:prstGeom prst="line">
            <a:avLst/>
          </a:prstGeom>
          <a:ln w="38100">
            <a:solidFill>
              <a:srgbClr val="008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164276" y="3719314"/>
            <a:ext cx="260368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Choix de </a:t>
            </a:r>
            <a:r>
              <a:rPr lang="fr-FR" dirty="0" smtClean="0"/>
              <a:t>l’unité </a:t>
            </a:r>
            <a:r>
              <a:rPr lang="fr-FR" dirty="0"/>
              <a:t>de </a:t>
            </a:r>
            <a:r>
              <a:rPr lang="fr-FR" dirty="0" smtClean="0"/>
              <a:t>temps</a:t>
            </a:r>
            <a:endParaRPr lang="fr-FR" dirty="0"/>
          </a:p>
        </p:txBody>
      </p:sp>
      <p:cxnSp>
        <p:nvCxnSpPr>
          <p:cNvPr id="22" name="Connecteur droit 21"/>
          <p:cNvCxnSpPr>
            <a:endCxn id="21" idx="2"/>
          </p:cNvCxnSpPr>
          <p:nvPr/>
        </p:nvCxnSpPr>
        <p:spPr>
          <a:xfrm flipH="1" flipV="1">
            <a:off x="7466118" y="4088646"/>
            <a:ext cx="157316" cy="86181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5220072" y="5229200"/>
            <a:ext cx="199841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3… 2… 1… Ignition !</a:t>
            </a:r>
            <a:endParaRPr lang="fr-FR" dirty="0"/>
          </a:p>
        </p:txBody>
      </p:sp>
      <p:cxnSp>
        <p:nvCxnSpPr>
          <p:cNvPr id="52" name="Connecteur droit 51"/>
          <p:cNvCxnSpPr>
            <a:endCxn id="51" idx="3"/>
          </p:cNvCxnSpPr>
          <p:nvPr/>
        </p:nvCxnSpPr>
        <p:spPr>
          <a:xfrm flipH="1" flipV="1">
            <a:off x="7218482" y="5413866"/>
            <a:ext cx="809904" cy="184666"/>
          </a:xfrm>
          <a:prstGeom prst="line">
            <a:avLst/>
          </a:prstGeom>
          <a:ln w="38100">
            <a:solidFill>
              <a:srgbClr val="7030A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32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26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70043845: FXCM MetaTrader 4 - Compte Démo - [GBPUSD,M15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18" y="1487066"/>
            <a:ext cx="7420442" cy="446449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5958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Déroulement d’un backtest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67836" y="2095080"/>
            <a:ext cx="348834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Affichage des ordres du backtest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652120" y="5135126"/>
            <a:ext cx="26134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Balance VS </a:t>
            </a:r>
            <a:r>
              <a:rPr lang="fr-FR" dirty="0" err="1" smtClean="0"/>
              <a:t>trades</a:t>
            </a:r>
            <a:r>
              <a:rPr lang="fr-FR" dirty="0" smtClean="0"/>
              <a:t> fermés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33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8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70043845: FXCM MetaTrader 4 - Compte Démo - [GBPUSD,M15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36" y="1484784"/>
            <a:ext cx="7418184" cy="4463138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5958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Déroulement d’un backtest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67836" y="2095080"/>
            <a:ext cx="348834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Affichage des ordres du backtest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54584" y="5551522"/>
            <a:ext cx="218411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Rapport du backtest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34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4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421666" y="1236796"/>
            <a:ext cx="5526598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Conclusions, MT4 :</a:t>
            </a:r>
          </a:p>
          <a:p>
            <a:pPr algn="l"/>
            <a:endParaRPr lang="fr-FR" sz="2000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 une plateforme trading manuel 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complète et simple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équivalente à FXTS 2</a:t>
            </a:r>
          </a:p>
          <a:p>
            <a:pPr marL="993775" lvl="2"/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dispose d’une interface de programmation 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stratégie (EA)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indicateur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cript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 pourvu d’un testeur de stratégie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70" y="2636912"/>
            <a:ext cx="1066800" cy="1323975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2168607" y="5118088"/>
            <a:ext cx="5048363" cy="646331"/>
            <a:chOff x="2520430" y="5589239"/>
            <a:chExt cx="5048363" cy="646331"/>
          </a:xfrm>
        </p:grpSpPr>
        <p:sp>
          <p:nvSpPr>
            <p:cNvPr id="10" name="ZoneTexte 9"/>
            <p:cNvSpPr txBox="1"/>
            <p:nvPr/>
          </p:nvSpPr>
          <p:spPr>
            <a:xfrm>
              <a:off x="3923928" y="5589239"/>
              <a:ext cx="3644865" cy="646331"/>
            </a:xfrm>
            <a:prstGeom prst="rect">
              <a:avLst/>
            </a:prstGeom>
            <a:solidFill>
              <a:srgbClr val="800000">
                <a:alpha val="32000"/>
              </a:srgbClr>
            </a:solidFill>
            <a:ln w="12700"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MT4 permet </a:t>
              </a:r>
              <a:r>
                <a:rPr lang="fr-FR" dirty="0"/>
                <a:t>donc le </a:t>
              </a:r>
              <a:r>
                <a:rPr lang="fr-FR" dirty="0" smtClean="0"/>
                <a:t>trading manuel,  </a:t>
              </a:r>
              <a:r>
                <a:rPr lang="fr-FR" dirty="0"/>
                <a:t>automatique et semi-automatique </a:t>
              </a:r>
            </a:p>
          </p:txBody>
        </p:sp>
        <p:sp>
          <p:nvSpPr>
            <p:cNvPr id="11" name="AutoShape 30"/>
            <p:cNvSpPr>
              <a:spLocks noChangeArrowheads="1"/>
            </p:cNvSpPr>
            <p:nvPr/>
          </p:nvSpPr>
          <p:spPr bwMode="auto">
            <a:xfrm>
              <a:off x="2520430" y="5786993"/>
              <a:ext cx="1009650" cy="250825"/>
            </a:xfrm>
            <a:prstGeom prst="rightArrow">
              <a:avLst>
                <a:gd name="adj1" fmla="val 50000"/>
                <a:gd name="adj2" fmla="val 100633"/>
              </a:avLst>
            </a:prstGeom>
            <a:solidFill>
              <a:srgbClr val="8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35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8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421666" y="1513795"/>
            <a:ext cx="5526598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Où trouver de l’aide :</a:t>
            </a:r>
          </a:p>
          <a:p>
            <a:endParaRPr lang="fr-FR" sz="2000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Trading manuel :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Guide d’utilisateur</a:t>
            </a:r>
          </a:p>
          <a:p>
            <a:pPr marL="536575"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Programmer soit même : </a:t>
            </a:r>
          </a:p>
          <a:p>
            <a:pPr marL="1349375" lvl="2" indent="-342900">
              <a:buFont typeface="Wingdings" pitchFamily="2" charset="2"/>
              <a:buChar char="ü"/>
            </a:pPr>
            <a:r>
              <a:rPr lang="fr-F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Formation Satelys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49375" lvl="2" indent="-342900">
              <a:buFont typeface="Wingdings" pitchFamily="2" charset="2"/>
              <a:buChar char="ü"/>
            </a:pPr>
            <a:r>
              <a:rPr lang="fr-F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Livre de Henri </a:t>
            </a:r>
            <a:r>
              <a:rPr lang="fr-FR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Baltzer</a:t>
            </a:r>
            <a:r>
              <a:rPr lang="fr-F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(offert lors de notre formation) 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49375" lvl="2" indent="-342900">
              <a:buFont typeface="Wingdings" pitchFamily="2" charset="2"/>
              <a:buChar char="ü"/>
            </a:pPr>
            <a:r>
              <a:rPr lang="fr-F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Tutoriel Trader-Forex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49375" lvl="2" indent="-342900">
              <a:buFont typeface="Wingdings" pitchFamily="2" charset="2"/>
              <a:buChar char="ü"/>
            </a:pPr>
            <a:r>
              <a:rPr lang="fr-F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Forum </a:t>
            </a:r>
            <a:r>
              <a:rPr lang="fr-FR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DailyFx</a:t>
            </a:r>
            <a:r>
              <a:rPr lang="fr-F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Faire programmer par un professionnel :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Assistance </a:t>
            </a: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Satelys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Metatrader 4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70" y="2636912"/>
            <a:ext cx="1066800" cy="132397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36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7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Conférence  FXCM du 29 juin 2012</a:t>
            </a: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859104" y="2852936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4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Conclusions générales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37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23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859104" y="87015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4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Conclusions générales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21666" y="799465"/>
            <a:ext cx="4878526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Globalement le trading automatique c’est :</a:t>
            </a:r>
          </a:p>
          <a:p>
            <a:pPr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Des outils facilitant la vie du trader</a:t>
            </a:r>
          </a:p>
          <a:p>
            <a:pPr lvl="2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Ce n’est pas uniquement des ordres envoyés automatiquement par un ordinateur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Conçu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 un humain et pour un humain.</a:t>
            </a:r>
          </a:p>
          <a:p>
            <a:pPr lvl="2"/>
            <a:r>
              <a:rPr lang="fr-F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Quelqu’un doit </a:t>
            </a: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dicter </a:t>
            </a:r>
            <a:r>
              <a:rPr lang="fr-F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les règles à </a:t>
            </a: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l’ordinateur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Tirer profit de la puissance de calcul des ordinateurs</a:t>
            </a: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fr-FR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fr-FR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MT4 est un moyen simple et efficace d’accéder à l’automatisation, disponible chez FXCM :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fr-F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Démo 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buFont typeface="Wingdings" pitchFamily="2" charset="2"/>
              <a:buChar char="ü"/>
            </a:pPr>
            <a:r>
              <a:rPr lang="fr-F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Réel</a:t>
            </a:r>
            <a:r>
              <a:rPr lang="fr-F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629970" y="3074353"/>
            <a:ext cx="2102952" cy="1578783"/>
            <a:chOff x="3311860" y="763588"/>
            <a:chExt cx="2751024" cy="2330184"/>
          </a:xfrm>
        </p:grpSpPr>
        <p:sp>
          <p:nvSpPr>
            <p:cNvPr id="10" name="ZoneTexte 9"/>
            <p:cNvSpPr txBox="1"/>
            <p:nvPr/>
          </p:nvSpPr>
          <p:spPr>
            <a:xfrm>
              <a:off x="4211960" y="763588"/>
              <a:ext cx="720080" cy="408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TICK 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046225" y="2684939"/>
              <a:ext cx="1051550" cy="408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Acheter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3311860" y="1600746"/>
              <a:ext cx="2520280" cy="408832"/>
              <a:chOff x="3275856" y="1588150"/>
              <a:chExt cx="2520280" cy="408832"/>
            </a:xfrm>
          </p:grpSpPr>
          <p:sp>
            <p:nvSpPr>
              <p:cNvPr id="22" name="ZoneTexte 21"/>
              <p:cNvSpPr txBox="1"/>
              <p:nvPr/>
            </p:nvSpPr>
            <p:spPr>
              <a:xfrm>
                <a:off x="3419871" y="1588150"/>
                <a:ext cx="2304256" cy="408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latin typeface="Times New Roman" pitchFamily="18" charset="0"/>
                    <a:cs typeface="Times New Roman" pitchFamily="18" charset="0"/>
                  </a:rPr>
                  <a:t>Conditions remplies ?  </a:t>
                </a:r>
                <a:endParaRPr lang="fr-FR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Parallélogramme 22"/>
              <p:cNvSpPr/>
              <p:nvPr/>
            </p:nvSpPr>
            <p:spPr>
              <a:xfrm>
                <a:off x="3275856" y="1588150"/>
                <a:ext cx="2520280" cy="369332"/>
              </a:xfrm>
              <a:prstGeom prst="parallelogram">
                <a:avLst>
                  <a:gd name="adj" fmla="val 46663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</p:grpSp>
        <p:cxnSp>
          <p:nvCxnSpPr>
            <p:cNvPr id="17" name="Connecteur droit avec flèche 16"/>
            <p:cNvCxnSpPr>
              <a:stCxn id="10" idx="2"/>
              <a:endCxn id="23" idx="0"/>
            </p:cNvCxnSpPr>
            <p:nvPr/>
          </p:nvCxnSpPr>
          <p:spPr>
            <a:xfrm>
              <a:off x="4572000" y="1172421"/>
              <a:ext cx="0" cy="42832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23" idx="4"/>
              <a:endCxn id="11" idx="0"/>
            </p:cNvCxnSpPr>
            <p:nvPr/>
          </p:nvCxnSpPr>
          <p:spPr>
            <a:xfrm>
              <a:off x="4572000" y="1970078"/>
              <a:ext cx="0" cy="71486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en angle 18"/>
            <p:cNvCxnSpPr>
              <a:stCxn id="23" idx="2"/>
              <a:endCxn id="10" idx="3"/>
            </p:cNvCxnSpPr>
            <p:nvPr/>
          </p:nvCxnSpPr>
          <p:spPr>
            <a:xfrm flipH="1" flipV="1">
              <a:off x="4932040" y="968005"/>
              <a:ext cx="823724" cy="817406"/>
            </a:xfrm>
            <a:prstGeom prst="bentConnector3">
              <a:avLst>
                <a:gd name="adj1" fmla="val -4557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4572000" y="2142844"/>
              <a:ext cx="720080" cy="408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oui 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342804" y="1181483"/>
              <a:ext cx="720080" cy="408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non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6289266" y="1484784"/>
            <a:ext cx="2763797" cy="1197349"/>
            <a:chOff x="6289266" y="1484784"/>
            <a:chExt cx="2763797" cy="1197349"/>
          </a:xfrm>
        </p:grpSpPr>
        <p:pic>
          <p:nvPicPr>
            <p:cNvPr id="4" name="Image 3" descr="70245487: FXCM MetaTrader 4 - Compte Démo - EURUSD,H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5" t="9071" r="875" b="32784"/>
            <a:stretch/>
          </p:blipFill>
          <p:spPr>
            <a:xfrm>
              <a:off x="6289266" y="1484784"/>
              <a:ext cx="2763797" cy="1197349"/>
            </a:xfrm>
            <a:prstGeom prst="rect">
              <a:avLst/>
            </a:prstGeom>
          </p:spPr>
        </p:pic>
        <p:pic>
          <p:nvPicPr>
            <p:cNvPr id="5" name="Image 4" descr="Signal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8151" y="1484784"/>
              <a:ext cx="535693" cy="346625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6588224" y="11874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manuel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812360" y="1187460"/>
            <a:ext cx="113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semi-auto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84" y="5129361"/>
            <a:ext cx="1066800" cy="132397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38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3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859104" y="2994719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Merci de votre attention</a:t>
            </a:r>
            <a:endParaRPr lang="fr-FR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39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8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Trading automatique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21666" y="1667703"/>
            <a:ext cx="759460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Définition: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Qu’est ce que le trading automatique ?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qui s’adresse-t-il ?</a:t>
            </a:r>
          </a:p>
          <a:p>
            <a:pPr marL="79375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Comment passer au trading </a:t>
            </a:r>
            <a:r>
              <a:rPr lang="fr-FR" sz="20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automatique </a:t>
            </a:r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Avantages </a:t>
            </a:r>
            <a:r>
              <a:rPr lang="fr-FR" sz="20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inconvénients : 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Quels sont ses atouts ?</a:t>
            </a:r>
            <a:endParaRPr lang="fr-F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Quelles sont ses limites ?</a:t>
            </a:r>
          </a:p>
          <a:p>
            <a:endParaRPr lang="fr-FR" sz="20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4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54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25479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Qu’est-ce que c’est ?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Faire usage de robots-traders autonomes qui placent des ordres en bourse</a:t>
            </a:r>
          </a:p>
          <a:p>
            <a:pPr marL="536575"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Des programmes informatiques qui analysent le marché en continu et passent des ordres si les conditions requises sont satisfaites. </a:t>
            </a:r>
          </a:p>
          <a:p>
            <a:pPr marL="536575"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Trader sans intervention humaine. </a:t>
            </a:r>
          </a:p>
          <a:p>
            <a:pPr marL="536575"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Sur le Forex en 2010 : 45% des transactions électroniques (étude de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2"/>
              </a:rPr>
              <a:t>BRI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Trading automatique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16" y="4500711"/>
            <a:ext cx="1392645" cy="116053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007346" y="4757813"/>
            <a:ext cx="4093046" cy="646331"/>
          </a:xfrm>
          <a:prstGeom prst="rect">
            <a:avLst/>
          </a:prstGeom>
          <a:solidFill>
            <a:srgbClr val="800000">
              <a:alpha val="32000"/>
            </a:srgbClr>
          </a:solidFill>
          <a:ln w="127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Quelqu’un doit bien écrire le programme. Et si ce quelqu’un c’était vous…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5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94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25479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 qui s’adresse-t-il ?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Né dans les années 80, il était réservé aux banques.</a:t>
            </a:r>
          </a:p>
          <a:p>
            <a:pPr marL="536575"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avancées technologiques l’ont rendu accessible à tous. </a:t>
            </a:r>
          </a:p>
          <a:p>
            <a:pPr marL="536575"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 courtier tel que FXCM et une plateforme telle que Metatrader4, pas besoin de plus. 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 prérequis :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Être capable d’organiser des règles de trading</a:t>
            </a:r>
          </a:p>
          <a:p>
            <a:pPr marL="536575"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Apprendre un langage de programmation OU faire programmer son système par un professionnel.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Trading automatique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83360" y="3275692"/>
            <a:ext cx="3891242" cy="369332"/>
          </a:xfrm>
          <a:prstGeom prst="rect">
            <a:avLst/>
          </a:prstGeom>
          <a:solidFill>
            <a:srgbClr val="800000">
              <a:alpha val="32000"/>
            </a:srgbClr>
          </a:solidFill>
          <a:ln w="127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Technologiquement, accessible à tous !</a:t>
            </a:r>
            <a:endParaRPr lang="fr-FR" dirty="0"/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1979712" y="3334945"/>
            <a:ext cx="1009650" cy="250825"/>
          </a:xfrm>
          <a:prstGeom prst="rightArrow">
            <a:avLst>
              <a:gd name="adj1" fmla="val 50000"/>
              <a:gd name="adj2" fmla="val 100633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383360" y="5795972"/>
            <a:ext cx="3891242" cy="369332"/>
          </a:xfrm>
          <a:prstGeom prst="rect">
            <a:avLst/>
          </a:prstGeom>
          <a:solidFill>
            <a:srgbClr val="800000">
              <a:alpha val="32000"/>
            </a:srgbClr>
          </a:solidFill>
          <a:ln w="127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Intellectuellement, accessible à tous !</a:t>
            </a:r>
            <a:endParaRPr lang="fr-FR" dirty="0"/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1979712" y="5855225"/>
            <a:ext cx="1009650" cy="250825"/>
          </a:xfrm>
          <a:prstGeom prst="rightArrow">
            <a:avLst>
              <a:gd name="adj1" fmla="val 50000"/>
              <a:gd name="adj2" fmla="val 100633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6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6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5333394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 étapes pour passer au trading automatique</a:t>
            </a:r>
          </a:p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PHASE I :</a:t>
            </a:r>
          </a:p>
          <a:p>
            <a:pPr algn="l"/>
            <a:endParaRPr lang="fr-FR" sz="2000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Établir des règles et les organiser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quand acheter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quelle taille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quand vendre…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536575"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536575"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traduire en code dans le langage du logiciel :</a:t>
            </a: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vous-même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9525" lvl="2" indent="-285750">
              <a:buFont typeface="Wingdings" pitchFamily="2" charset="2"/>
              <a:buChar char="ü"/>
            </a:pPr>
            <a:r>
              <a:rPr lang="fr-F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 un professionnel (</a:t>
            </a: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Satelys</a:t>
            </a: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6575"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536575" lvl="1"/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536575"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Backtester 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système =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simuler son comportement sur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cours du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passé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Trading automatique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57486" y="3562430"/>
            <a:ext cx="1382654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SPEAK MQL4 ?</a:t>
            </a:r>
            <a:endParaRPr lang="fr-FR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497337" y="1431925"/>
            <a:ext cx="2102952" cy="1578783"/>
            <a:chOff x="3311860" y="763588"/>
            <a:chExt cx="2751024" cy="2330184"/>
          </a:xfrm>
        </p:grpSpPr>
        <p:sp>
          <p:nvSpPr>
            <p:cNvPr id="11" name="ZoneTexte 10"/>
            <p:cNvSpPr txBox="1"/>
            <p:nvPr/>
          </p:nvSpPr>
          <p:spPr>
            <a:xfrm>
              <a:off x="4211960" y="763588"/>
              <a:ext cx="720080" cy="408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TICK 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046225" y="2684939"/>
              <a:ext cx="1051550" cy="408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Acheter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3311860" y="1600746"/>
              <a:ext cx="2520280" cy="408832"/>
              <a:chOff x="3275856" y="1588150"/>
              <a:chExt cx="2520280" cy="408832"/>
            </a:xfrm>
          </p:grpSpPr>
          <p:sp>
            <p:nvSpPr>
              <p:cNvPr id="21" name="ZoneTexte 20"/>
              <p:cNvSpPr txBox="1"/>
              <p:nvPr/>
            </p:nvSpPr>
            <p:spPr>
              <a:xfrm>
                <a:off x="3419871" y="1588150"/>
                <a:ext cx="2304256" cy="408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latin typeface="Times New Roman" pitchFamily="18" charset="0"/>
                    <a:cs typeface="Times New Roman" pitchFamily="18" charset="0"/>
                  </a:rPr>
                  <a:t>Conditions remplies ?  </a:t>
                </a:r>
                <a:endParaRPr lang="fr-FR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Parallélogramme 21"/>
              <p:cNvSpPr/>
              <p:nvPr/>
            </p:nvSpPr>
            <p:spPr>
              <a:xfrm>
                <a:off x="3275856" y="1588150"/>
                <a:ext cx="2520280" cy="369332"/>
              </a:xfrm>
              <a:prstGeom prst="parallelogram">
                <a:avLst>
                  <a:gd name="adj" fmla="val 46663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</p:grpSp>
        <p:cxnSp>
          <p:nvCxnSpPr>
            <p:cNvPr id="16" name="Connecteur droit avec flèche 15"/>
            <p:cNvCxnSpPr>
              <a:stCxn id="11" idx="2"/>
              <a:endCxn id="22" idx="0"/>
            </p:cNvCxnSpPr>
            <p:nvPr/>
          </p:nvCxnSpPr>
          <p:spPr>
            <a:xfrm>
              <a:off x="4572000" y="1172421"/>
              <a:ext cx="0" cy="42832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22" idx="4"/>
              <a:endCxn id="14" idx="0"/>
            </p:cNvCxnSpPr>
            <p:nvPr/>
          </p:nvCxnSpPr>
          <p:spPr>
            <a:xfrm>
              <a:off x="4572000" y="1970078"/>
              <a:ext cx="0" cy="71486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en angle 17"/>
            <p:cNvCxnSpPr>
              <a:stCxn id="22" idx="2"/>
              <a:endCxn id="11" idx="3"/>
            </p:cNvCxnSpPr>
            <p:nvPr/>
          </p:nvCxnSpPr>
          <p:spPr>
            <a:xfrm flipH="1" flipV="1">
              <a:off x="4932040" y="968005"/>
              <a:ext cx="823724" cy="817406"/>
            </a:xfrm>
            <a:prstGeom prst="bentConnector3">
              <a:avLst>
                <a:gd name="adj1" fmla="val -4557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4572000" y="2142844"/>
              <a:ext cx="720080" cy="408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oui 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342804" y="1181483"/>
              <a:ext cx="720080" cy="408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non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39" y="5173857"/>
            <a:ext cx="2831349" cy="791643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7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9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725479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 étapes pour passer au trading automatique</a:t>
            </a:r>
          </a:p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PHASE II :</a:t>
            </a:r>
          </a:p>
          <a:p>
            <a:pPr algn="l"/>
            <a:endParaRPr lang="fr-FR" sz="2000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Connecter sa plateforme à son courtier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Tester sur un compte démo pendant une durée suffisante</a:t>
            </a:r>
          </a:p>
          <a:p>
            <a:pPr marL="536575"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536575"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Trading automatique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" t="9600" b="10400"/>
          <a:stretch/>
        </p:blipFill>
        <p:spPr>
          <a:xfrm>
            <a:off x="2754630" y="2274570"/>
            <a:ext cx="2044891" cy="1226438"/>
          </a:xfrm>
          <a:prstGeom prst="rect">
            <a:avLst/>
          </a:prstGeom>
        </p:spPr>
      </p:pic>
      <p:pic>
        <p:nvPicPr>
          <p:cNvPr id="14" name="Image 13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25"/>
          <a:stretch/>
        </p:blipFill>
        <p:spPr>
          <a:xfrm>
            <a:off x="4799521" y="2531909"/>
            <a:ext cx="1944179" cy="711760"/>
          </a:xfrm>
          <a:prstGeom prst="rect">
            <a:avLst/>
          </a:prstGeom>
        </p:spPr>
      </p:pic>
      <p:pic>
        <p:nvPicPr>
          <p:cNvPr id="3" name="Image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21" y="4437112"/>
            <a:ext cx="2286000" cy="11049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8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Conférence  FXCM du 29 juin 2012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421666" y="764704"/>
            <a:ext cx="5022542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 étapes pour passer au trading automatique</a:t>
            </a:r>
          </a:p>
          <a:p>
            <a:pPr algn="l"/>
            <a:r>
              <a:rPr lang="fr-FR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PHASE III :</a:t>
            </a:r>
          </a:p>
          <a:p>
            <a:pPr algn="l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Passer en réel avec une connexion internet stable et permanente et des ressources électriques infaillibles (solution VPS)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Surveiller que les performances en réel collent avec les backtests</a:t>
            </a: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11213" lvl="1" indent="-274638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Apporter d’éventuelles améliorations pour tenir compte des changements de comportement du marché 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859104" y="116632"/>
            <a:ext cx="640648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fr-F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Trading automatique</a:t>
            </a:r>
            <a:endParaRPr lang="fr-FR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99" y="1635686"/>
            <a:ext cx="1524000" cy="1066800"/>
          </a:xfrm>
          <a:prstGeom prst="rect">
            <a:avLst/>
          </a:prstGeom>
        </p:spPr>
      </p:pic>
      <p:pic>
        <p:nvPicPr>
          <p:cNvPr id="14" name="Image 13" descr="70043845: FXCM MetaTrader 4 - Compte Démo - [EURUSD,H1]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22478" r="1218" b="19043"/>
          <a:stretch/>
        </p:blipFill>
        <p:spPr>
          <a:xfrm>
            <a:off x="6495445" y="3075846"/>
            <a:ext cx="2292308" cy="131974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6503677" y="4653136"/>
            <a:ext cx="2102952" cy="1578783"/>
            <a:chOff x="3311860" y="763588"/>
            <a:chExt cx="2751024" cy="2330184"/>
          </a:xfrm>
        </p:grpSpPr>
        <p:sp>
          <p:nvSpPr>
            <p:cNvPr id="11" name="ZoneTexte 10"/>
            <p:cNvSpPr txBox="1"/>
            <p:nvPr/>
          </p:nvSpPr>
          <p:spPr>
            <a:xfrm>
              <a:off x="4211960" y="763588"/>
              <a:ext cx="720080" cy="408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TICK 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046225" y="2684939"/>
              <a:ext cx="1051550" cy="408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Acheter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3311860" y="1600746"/>
              <a:ext cx="2520280" cy="408832"/>
              <a:chOff x="3275856" y="1588150"/>
              <a:chExt cx="2520280" cy="408832"/>
            </a:xfrm>
          </p:grpSpPr>
          <p:sp>
            <p:nvSpPr>
              <p:cNvPr id="22" name="ZoneTexte 21"/>
              <p:cNvSpPr txBox="1"/>
              <p:nvPr/>
            </p:nvSpPr>
            <p:spPr>
              <a:xfrm>
                <a:off x="3419871" y="1588150"/>
                <a:ext cx="2304256" cy="408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latin typeface="Times New Roman" pitchFamily="18" charset="0"/>
                    <a:cs typeface="Times New Roman" pitchFamily="18" charset="0"/>
                  </a:rPr>
                  <a:t>Conditions remplies ?  </a:t>
                </a:r>
                <a:endParaRPr lang="fr-FR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Parallélogramme 22"/>
              <p:cNvSpPr/>
              <p:nvPr/>
            </p:nvSpPr>
            <p:spPr>
              <a:xfrm>
                <a:off x="3275856" y="1588150"/>
                <a:ext cx="2520280" cy="369332"/>
              </a:xfrm>
              <a:prstGeom prst="parallelogram">
                <a:avLst>
                  <a:gd name="adj" fmla="val 46663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</p:grpSp>
        <p:cxnSp>
          <p:nvCxnSpPr>
            <p:cNvPr id="17" name="Connecteur droit avec flèche 16"/>
            <p:cNvCxnSpPr>
              <a:stCxn id="11" idx="2"/>
              <a:endCxn id="23" idx="0"/>
            </p:cNvCxnSpPr>
            <p:nvPr/>
          </p:nvCxnSpPr>
          <p:spPr>
            <a:xfrm>
              <a:off x="4572000" y="1172421"/>
              <a:ext cx="0" cy="42832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23" idx="4"/>
              <a:endCxn id="15" idx="0"/>
            </p:cNvCxnSpPr>
            <p:nvPr/>
          </p:nvCxnSpPr>
          <p:spPr>
            <a:xfrm>
              <a:off x="4572000" y="1970078"/>
              <a:ext cx="0" cy="71486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en angle 18"/>
            <p:cNvCxnSpPr>
              <a:stCxn id="23" idx="2"/>
              <a:endCxn id="11" idx="3"/>
            </p:cNvCxnSpPr>
            <p:nvPr/>
          </p:nvCxnSpPr>
          <p:spPr>
            <a:xfrm flipH="1" flipV="1">
              <a:off x="4932040" y="968005"/>
              <a:ext cx="823724" cy="817406"/>
            </a:xfrm>
            <a:prstGeom prst="bentConnector3">
              <a:avLst>
                <a:gd name="adj1" fmla="val -4557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4572000" y="2142844"/>
              <a:ext cx="720080" cy="408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oui 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342804" y="1181483"/>
              <a:ext cx="720080" cy="408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non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3925F-1427-40D9-95AA-AC98A9D009F1}" type="slidenum">
              <a:rPr lang="fr-FR" smtClean="0"/>
              <a:pPr/>
              <a:t>9</a:t>
            </a:fld>
            <a:r>
              <a:rPr lang="fr-FR" smtClean="0"/>
              <a:t>/39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9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4402</TotalTime>
  <Words>1757</Words>
  <Application>Microsoft Office PowerPoint</Application>
  <PresentationFormat>Affichage à l'écran (4:3)</PresentationFormat>
  <Paragraphs>494</Paragraphs>
  <Slides>39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Initiation au trading automatique et semi-automatique avec Metatrader 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Aleksy</dc:creator>
  <cp:lastModifiedBy>Nico_Satelys</cp:lastModifiedBy>
  <cp:revision>332</cp:revision>
  <dcterms:created xsi:type="dcterms:W3CDTF">2012-05-23T13:08:17Z</dcterms:created>
  <dcterms:modified xsi:type="dcterms:W3CDTF">2012-06-26T08:12:11Z</dcterms:modified>
</cp:coreProperties>
</file>